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sldIdLst>
    <p:sldId id="332" r:id="rId2"/>
    <p:sldId id="333" r:id="rId3"/>
    <p:sldId id="330" r:id="rId4"/>
    <p:sldId id="334" r:id="rId5"/>
    <p:sldId id="329" r:id="rId6"/>
    <p:sldId id="317" r:id="rId7"/>
    <p:sldId id="335" r:id="rId8"/>
    <p:sldId id="273" r:id="rId9"/>
    <p:sldId id="275" r:id="rId10"/>
    <p:sldId id="278" r:id="rId11"/>
    <p:sldId id="319" r:id="rId12"/>
    <p:sldId id="280" r:id="rId13"/>
    <p:sldId id="281" r:id="rId14"/>
    <p:sldId id="328" r:id="rId15"/>
  </p:sldIdLst>
  <p:sldSz cx="9144000" cy="6858000" type="screen4x3"/>
  <p:notesSz cx="6858000" cy="9313863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0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4085"/>
            <a:ext cx="50292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817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4817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4D4EE0-289F-4A31-ABC5-9D295929C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12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D274D9-69D7-49E6-B7BE-20155B4FAF99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9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07DB4-17AD-45FE-BBD6-2428F946D013}" type="slidenum">
              <a:rPr lang="en-US"/>
              <a:pPr/>
              <a:t>6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0636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8A8051-034D-4437-9536-DF9ECF7E5C34}" type="slidenum">
              <a:rPr lang="en-US"/>
              <a:pPr/>
              <a:t>8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2425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A864F-56CF-480F-97FF-2E60D97FA77F}" type="slidenum">
              <a:rPr lang="en-US"/>
              <a:pPr/>
              <a:t>9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6963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59A96-DD95-49B4-8867-E59E26C4E9BC}" type="slidenum">
              <a:rPr lang="en-US"/>
              <a:pPr/>
              <a:t>10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2179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23D15-139B-4AF9-B952-E74B02CE66A4}" type="slidenum">
              <a:rPr lang="en-US"/>
              <a:pPr/>
              <a:t>11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04147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00248-A34F-44E6-AE03-4671AB6ED9F8}" type="slidenum">
              <a:rPr lang="en-US"/>
              <a:pPr/>
              <a:t>12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547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D2E34-C2A2-4054-9DF7-075A78993CEF}" type="slidenum">
              <a:rPr lang="en-US"/>
              <a:pPr/>
              <a:t>13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535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C1A02-2EF0-4C74-9009-01A357CCBECD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3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21ADB2-DFDF-45F6-90A9-9E6B7A67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0F36E-6336-41E8-9BE1-CBDD9152F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99AA5-8CED-4F51-886C-1D0505793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1C4CA-8FFB-4210-9B48-6E00EEDDD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0F44B-42CE-4CA5-8185-F4BE87C4D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8A1A0-A010-4DB6-B74B-264069D7F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49B6D-4F2A-446C-8C8C-B98FB1F45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FE21A-1AF6-4EDE-87A2-2CB502A20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5A64B-2B7D-4D4C-80C9-417404BCD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55AB8-278B-4916-8769-0A3D4995A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D8D4F-36DB-47C5-B32E-41E5D13AF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D5AC-52B1-4AF9-9D08-850FD1E4A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A4A2B-4523-40B2-A897-8AEFFB0A1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Times New Roman" pitchFamily="18" charset="0"/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j-lt"/>
              </a:defRPr>
            </a:lvl1pPr>
          </a:lstStyle>
          <a:p>
            <a:pPr>
              <a:defRPr/>
            </a:pPr>
            <a:fld id="{233C4090-6933-43EF-B13C-5EC880908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295400"/>
          </a:xfrm>
        </p:spPr>
        <p:txBody>
          <a:bodyPr/>
          <a:lstStyle/>
          <a:p>
            <a:pPr algn="ctr"/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Revolution Sparks the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Enlightenment </a:t>
            </a:r>
            <a:b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(1700-1800) </a:t>
            </a:r>
            <a:b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724400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1500s and 1600s had transformed the way people in Europe looked at the world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successes convinced educated Europeans of the power of human reason. (Copernicus, Galileo, &amp; Newton) </a:t>
            </a:r>
          </a:p>
          <a:p>
            <a:pPr lvl="1"/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Law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rules discoverable by reason, govern scientific forces such as gravity and magnetism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not then, use natural law to better understand social, economic, and political problems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2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dirty="0" smtClean="0"/>
              <a:t>John Locke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5943600" cy="52959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latin typeface="+mj-lt"/>
              </a:rPr>
              <a:t>More optimistic than Hobbes – people were basically reasonable and moral.</a:t>
            </a:r>
          </a:p>
          <a:p>
            <a:pPr marL="0" indent="0" eaLnBrk="1" hangingPunct="1">
              <a:buNone/>
            </a:pPr>
            <a:endParaRPr lang="en-US" sz="1600" dirty="0" smtClean="0">
              <a:latin typeface="+mj-lt"/>
            </a:endParaRPr>
          </a:p>
          <a:p>
            <a:pPr eaLnBrk="1" hangingPunct="1"/>
            <a:r>
              <a:rPr lang="en-US" sz="1600" i="1" dirty="0">
                <a:solidFill>
                  <a:srgbClr val="FF0000"/>
                </a:solidFill>
                <a:latin typeface="+mj-lt"/>
              </a:rPr>
              <a:t>Natural Rights </a:t>
            </a:r>
            <a:r>
              <a:rPr lang="en-US" sz="1600" i="1" dirty="0">
                <a:latin typeface="+mj-lt"/>
              </a:rPr>
              <a:t>– or rights that belonged to all humans from birth.</a:t>
            </a:r>
          </a:p>
          <a:p>
            <a:pPr lvl="1" eaLnBrk="1" hangingPunct="1"/>
            <a:r>
              <a:rPr lang="en-US" sz="1600" i="1" dirty="0">
                <a:latin typeface="+mj-lt"/>
              </a:rPr>
              <a:t>The right to Life, Liberty, and </a:t>
            </a:r>
            <a:r>
              <a:rPr lang="en-US" sz="1600" i="1" dirty="0" smtClean="0">
                <a:latin typeface="+mj-lt"/>
              </a:rPr>
              <a:t>Property</a:t>
            </a:r>
            <a:endParaRPr lang="en-US" sz="1600" dirty="0" smtClean="0">
              <a:latin typeface="+mj-lt"/>
            </a:endParaRPr>
          </a:p>
          <a:p>
            <a:pPr eaLnBrk="1" hangingPunct="1"/>
            <a:r>
              <a:rPr lang="en-US" sz="1600" dirty="0" smtClean="0">
                <a:latin typeface="+mj-lt"/>
              </a:rPr>
              <a:t>Wrote </a:t>
            </a:r>
            <a:r>
              <a:rPr lang="en-US" sz="1600" i="1" dirty="0" smtClean="0">
                <a:latin typeface="+mj-lt"/>
              </a:rPr>
              <a:t>Two Treatises of Government - </a:t>
            </a:r>
            <a:r>
              <a:rPr lang="en-US" sz="1600" dirty="0" smtClean="0">
                <a:latin typeface="+mj-lt"/>
              </a:rPr>
              <a:t>argued that people formed governments to protect their natural rights &amp; the best kind of government had limited power and was accepted by all citizens.</a:t>
            </a:r>
          </a:p>
          <a:p>
            <a:pPr eaLnBrk="1" hangingPunct="1"/>
            <a:r>
              <a:rPr lang="en-US" sz="1600" dirty="0" smtClean="0">
                <a:latin typeface="+mj-lt"/>
              </a:rPr>
              <a:t>Rejected Absolute Monarchy</a:t>
            </a:r>
          </a:p>
          <a:p>
            <a:pPr eaLnBrk="1" hangingPunct="1"/>
            <a:r>
              <a:rPr lang="en-US" sz="1600" dirty="0" smtClean="0">
                <a:latin typeface="+mj-lt"/>
              </a:rPr>
              <a:t>Believed in Natural Rights that come from nature or God </a:t>
            </a:r>
          </a:p>
          <a:p>
            <a:pPr eaLnBrk="1" hangingPunct="1"/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Radical Idea: </a:t>
            </a:r>
            <a:r>
              <a:rPr lang="en-US" sz="1600" dirty="0" smtClean="0">
                <a:latin typeface="+mj-lt"/>
              </a:rPr>
              <a:t>A government has an obligation to the people it governs. If a government fails its obligation or violates people’s natural rights, the people have the right to overthrow the government!!!</a:t>
            </a:r>
          </a:p>
          <a:p>
            <a:pPr eaLnBrk="1" hangingPunct="1"/>
            <a:r>
              <a:rPr lang="en-US" sz="1600" dirty="0" smtClean="0">
                <a:latin typeface="+mj-lt"/>
              </a:rPr>
              <a:t>This Idea influenced American Revolutionaries,</a:t>
            </a:r>
          </a:p>
          <a:p>
            <a:pPr lvl="1" eaLnBrk="1" hangingPunct="1"/>
            <a:r>
              <a:rPr lang="en-US" sz="1600" dirty="0" smtClean="0">
                <a:latin typeface="+mj-lt"/>
              </a:rPr>
              <a:t>Benjamin Franklin, Thomas Jefferson &amp; James Madison</a:t>
            </a:r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248400" y="1828800"/>
            <a:ext cx="2674938" cy="4687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Locke’s state of nature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90700"/>
            <a:ext cx="8686800" cy="50673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+mj-lt"/>
              </a:rPr>
              <a:t>You have natural rights in the state of nature:</a:t>
            </a:r>
          </a:p>
          <a:p>
            <a:pPr lvl="1" eaLnBrk="1" hangingPunct="1"/>
            <a:r>
              <a:rPr lang="en-US" sz="3200" dirty="0" smtClean="0">
                <a:latin typeface="+mj-lt"/>
              </a:rPr>
              <a:t>Rights to life, health, liberty, and property</a:t>
            </a:r>
          </a:p>
          <a:p>
            <a:pPr lvl="1" eaLnBrk="1" hangingPunct="1"/>
            <a:r>
              <a:rPr lang="en-US" sz="3200" dirty="0" smtClean="0">
                <a:latin typeface="+mj-lt"/>
              </a:rPr>
              <a:t>Right of self-preservation</a:t>
            </a:r>
          </a:p>
          <a:p>
            <a:pPr lvl="1" eaLnBrk="1" hangingPunct="1"/>
            <a:r>
              <a:rPr lang="en-US" sz="3200" dirty="0" smtClean="0">
                <a:latin typeface="+mj-lt"/>
              </a:rPr>
              <a:t>Right to execute the law of nature</a:t>
            </a:r>
          </a:p>
          <a:p>
            <a:pPr eaLnBrk="1" hangingPunct="1"/>
            <a:r>
              <a:rPr lang="en-US" sz="3600" dirty="0" smtClean="0">
                <a:latin typeface="+mj-lt"/>
              </a:rPr>
              <a:t>Not a state of war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Locke’s Social Contract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472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Problem: finding an impartial arbitrator— who shall be judge?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You would give up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Your right to execute the law of nature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You gain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Impartial judgment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1981200"/>
            <a:ext cx="3698875" cy="4114800"/>
          </a:xfrm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28600" y="3733800"/>
            <a:ext cx="4724400" cy="12192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28600" y="5943600"/>
            <a:ext cx="4724400" cy="914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Natural and social rights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90700"/>
            <a:ext cx="8305800" cy="43815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+mj-lt"/>
              </a:rPr>
              <a:t>Rights to life, health, liberty, and property are natural— you have them in the state of nature</a:t>
            </a:r>
          </a:p>
          <a:p>
            <a:pPr eaLnBrk="1" hangingPunct="1"/>
            <a:r>
              <a:rPr lang="en-US" dirty="0" smtClean="0">
                <a:latin typeface="+mj-lt"/>
              </a:rPr>
              <a:t>You do not give them up in the social contract</a:t>
            </a:r>
          </a:p>
          <a:p>
            <a:pPr eaLnBrk="1" hangingPunct="1"/>
            <a:r>
              <a:rPr lang="en-US" dirty="0" smtClean="0">
                <a:latin typeface="+mj-lt"/>
              </a:rPr>
              <a:t>You can’t give them up they come from nature</a:t>
            </a:r>
          </a:p>
          <a:p>
            <a:pPr eaLnBrk="1" hangingPunct="1"/>
            <a:r>
              <a:rPr lang="en-US" dirty="0" smtClean="0">
                <a:latin typeface="+mj-lt"/>
              </a:rPr>
              <a:t>Slavery would be wrong even if voluntary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Natural vs. Civil Rights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9300"/>
            <a:ext cx="7772400" cy="48387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+mj-lt"/>
              </a:rPr>
              <a:t>Locke: “Bottom-up” model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Some rights are natural, independent of government</a:t>
            </a:r>
          </a:p>
          <a:p>
            <a:pPr marL="457200" lvl="1" indent="0" eaLnBrk="1" hangingPunct="1">
              <a:buNone/>
            </a:pPr>
            <a:endParaRPr lang="en-US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Government derives its power from the rights individuals allow the government to control</a:t>
            </a: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 a Result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methods of the new science, reformers thus set out to study human behavior and solve the problems of society.</a:t>
            </a: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way, the Scientific Revolution led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Enlightenment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made them question…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…if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ideas in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were true then: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it true that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kings ruled with god’s authority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it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higher taxes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it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necessary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some to be rich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poor?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was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power in the king and no power in the people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69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Thomas Hobbes &amp; John Locke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j-lt"/>
              </a:rPr>
              <a:t>17</a:t>
            </a:r>
            <a:r>
              <a:rPr lang="en-US" sz="2800" baseline="30000" dirty="0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century English thinkers</a:t>
            </a:r>
          </a:p>
          <a:p>
            <a:r>
              <a:rPr lang="en-US" sz="2800" dirty="0" smtClean="0">
                <a:latin typeface="+mj-lt"/>
              </a:rPr>
              <a:t>Both set </a:t>
            </a:r>
            <a:r>
              <a:rPr lang="en-US" sz="2800" dirty="0">
                <a:latin typeface="+mj-lt"/>
              </a:rPr>
              <a:t>forth ideas that were to become key to the Enlightenment.</a:t>
            </a:r>
          </a:p>
          <a:p>
            <a:r>
              <a:rPr lang="en-US" sz="2800" dirty="0" smtClean="0">
                <a:latin typeface="+mj-lt"/>
              </a:rPr>
              <a:t>Both </a:t>
            </a:r>
            <a:r>
              <a:rPr lang="en-US" sz="2800" dirty="0">
                <a:latin typeface="+mj-lt"/>
              </a:rPr>
              <a:t>lived through the upheavals of the English Civil War.</a:t>
            </a:r>
          </a:p>
          <a:p>
            <a:r>
              <a:rPr lang="en-US" sz="2800" dirty="0">
                <a:latin typeface="+mj-lt"/>
              </a:rPr>
              <a:t>Yet, they came to very different conclusions about human nature and the role of government.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Thomas Hobbes vs. John Locke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133600" y="3733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Visions of </a:t>
            </a:r>
          </a:p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and Rights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406758" y="609600"/>
            <a:ext cx="7391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AIM: What is the difference between </a:t>
            </a:r>
            <a:br>
              <a:rPr lang="en-US" sz="2800" dirty="0">
                <a:solidFill>
                  <a:srgbClr val="FFC000"/>
                </a:solidFill>
              </a:rPr>
            </a:br>
            <a:r>
              <a:rPr lang="en-US" sz="2800" dirty="0">
                <a:solidFill>
                  <a:srgbClr val="FFC000"/>
                </a:solidFill>
              </a:rPr>
              <a:t>Hobbes and Locke’s view of government?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1990587" cy="2075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152400"/>
            <a:ext cx="1828800" cy="2291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Social Contract Theory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90700"/>
            <a:ext cx="7696200" cy="506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+mj-lt"/>
              </a:rPr>
              <a:t>Imagine two situations:</a:t>
            </a:r>
            <a:endParaRPr lang="en-US" sz="3200" dirty="0" smtClean="0">
              <a:latin typeface="+mj-lt"/>
            </a:endParaRPr>
          </a:p>
          <a:p>
            <a:pPr lvl="1" eaLnBrk="1" hangingPunct="1"/>
            <a:r>
              <a:rPr lang="en-US" dirty="0" smtClean="0">
                <a:latin typeface="+mj-lt"/>
              </a:rPr>
              <a:t>Government (the state)</a:t>
            </a:r>
          </a:p>
          <a:p>
            <a:pPr lvl="1" eaLnBrk="1" hangingPunct="1"/>
            <a:r>
              <a:rPr lang="en-US" dirty="0" smtClean="0">
                <a:latin typeface="+mj-lt"/>
              </a:rPr>
              <a:t>No government (the state of nature)</a:t>
            </a:r>
          </a:p>
          <a:p>
            <a:pPr lvl="1" eaLnBrk="1" hangingPunct="1">
              <a:buFontTx/>
              <a:buNone/>
            </a:pPr>
            <a:endParaRPr lang="en-US" dirty="0" smtClean="0">
              <a:latin typeface="+mj-lt"/>
            </a:endParaRPr>
          </a:p>
          <a:p>
            <a:pPr eaLnBrk="1" hangingPunct="1"/>
            <a:r>
              <a:rPr lang="en-US" dirty="0" smtClean="0">
                <a:latin typeface="+mj-lt"/>
              </a:rPr>
              <a:t>Which would you choose? Why?</a:t>
            </a:r>
          </a:p>
        </p:txBody>
      </p:sp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990600"/>
            <a:ext cx="2944279" cy="2714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Polls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290067"/>
              </p:ext>
            </p:extLst>
          </p:nvPr>
        </p:nvGraphicFramePr>
        <p:xfrm>
          <a:off x="685800" y="1981200"/>
          <a:ext cx="77724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Do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you think people are: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Good </a:t>
                      </a: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Bad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Should we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have: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Government</a:t>
                      </a: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State of Nature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7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Thomas Hobbes (1588-1679)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5486400" cy="4953000"/>
          </a:xfrm>
        </p:spPr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>
                <a:latin typeface="+mj-lt"/>
              </a:rPr>
              <a:t>Wrote </a:t>
            </a:r>
            <a:r>
              <a:rPr lang="en-US" sz="2000" i="1" dirty="0" smtClean="0">
                <a:latin typeface="+mj-lt"/>
              </a:rPr>
              <a:t>Leviathan – argued that people were “naturally cruel, greedy, and selfish.”</a:t>
            </a:r>
          </a:p>
          <a:p>
            <a:pPr eaLnBrk="1" hangingPunct="1"/>
            <a:r>
              <a:rPr lang="en-US" sz="2000" dirty="0" smtClean="0">
                <a:latin typeface="+mj-lt"/>
              </a:rPr>
              <a:t>Life in the state of nature would be </a:t>
            </a:r>
            <a:r>
              <a:rPr lang="en-US" sz="2000" i="1" dirty="0" smtClean="0">
                <a:latin typeface="+mj-lt"/>
              </a:rPr>
              <a:t>“solitary, poor, nasty, brutish and short.”</a:t>
            </a:r>
          </a:p>
          <a:p>
            <a:pPr eaLnBrk="1" hangingPunct="1"/>
            <a:r>
              <a:rPr lang="en-US" sz="2000" dirty="0" smtClean="0">
                <a:latin typeface="+mj-lt"/>
              </a:rPr>
              <a:t>To escape that fate, people entered into a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social contract </a:t>
            </a:r>
            <a:r>
              <a:rPr lang="en-US" sz="2000" dirty="0" smtClean="0">
                <a:latin typeface="+mj-lt"/>
              </a:rPr>
              <a:t>– </a:t>
            </a:r>
            <a:r>
              <a:rPr lang="en-US" sz="2000" b="0" i="1" u="sng" dirty="0" smtClean="0">
                <a:latin typeface="+mj-lt"/>
              </a:rPr>
              <a:t>an agreement by which they gave up their freedom for an organized society</a:t>
            </a:r>
            <a:r>
              <a:rPr lang="en-US" sz="2000" dirty="0" smtClean="0">
                <a:latin typeface="+mj-lt"/>
              </a:rPr>
              <a:t>.</a:t>
            </a:r>
          </a:p>
          <a:p>
            <a:pPr eaLnBrk="1" hangingPunct="1"/>
            <a:r>
              <a:rPr lang="en-US" sz="2000" dirty="0" smtClean="0">
                <a:latin typeface="+mj-lt"/>
              </a:rPr>
              <a:t>Only a powerful government could ensure an orderly society.</a:t>
            </a:r>
          </a:p>
          <a:p>
            <a:pPr lvl="1" eaLnBrk="1" hangingPunct="1"/>
            <a:r>
              <a:rPr lang="en-US" sz="2000" dirty="0" smtClean="0">
                <a:latin typeface="+mj-lt"/>
              </a:rPr>
              <a:t>Absolute Monarchy</a:t>
            </a:r>
          </a:p>
          <a:p>
            <a:pPr eaLnBrk="1" hangingPunct="1"/>
            <a:r>
              <a:rPr lang="en-US" sz="2000" dirty="0" smtClean="0">
                <a:latin typeface="+mj-lt"/>
              </a:rPr>
              <a:t>Didn’t believe in Revolutions</a:t>
            </a:r>
          </a:p>
          <a:p>
            <a:pPr marL="457200" lvl="1" indent="0" eaLnBrk="1" hangingPunct="1">
              <a:buNone/>
            </a:pPr>
            <a:endParaRPr lang="en-US" sz="1600" i="1" dirty="0" smtClean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19800" y="1752600"/>
            <a:ext cx="2895600" cy="4381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Hobbes’s Social Contract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You would give up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        Liberty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To gain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        Security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0" y="1981200"/>
            <a:ext cx="3422650" cy="4114800"/>
          </a:xfrm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03479" y="2895600"/>
            <a:ext cx="3416121" cy="12192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066800" y="5181600"/>
            <a:ext cx="3429000" cy="135255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118&quot;&gt;&lt;object type=&quot;3&quot; unique_id=&quot;10121&quot;&gt;&lt;property id=&quot;20148&quot; value=&quot;5&quot;/&gt;&lt;property id=&quot;20300&quot; value=&quot;Slide 2 - &amp;quot;Social Contract Theory&amp;quot;&quot;/&gt;&lt;property id=&quot;20307&quot; value=&quot;317&quot;/&gt;&lt;/object&gt;&lt;object type=&quot;3&quot; unique_id=&quot;10122&quot;&gt;&lt;property id=&quot;20148&quot; value=&quot;5&quot;/&gt;&lt;property id=&quot;20300&quot; value=&quot;Slide 3 - &amp;quot;Thomas Hobbes (1588-1679)&amp;quot;&quot;/&gt;&lt;property id=&quot;20307&quot; value=&quot;273&quot;/&gt;&lt;/object&gt;&lt;object type=&quot;3&quot; unique_id=&quot;10124&quot;&gt;&lt;property id=&quot;20148&quot; value=&quot;5&quot;/&gt;&lt;property id=&quot;20300&quot; value=&quot;Slide 4 - &amp;quot;Hobbes’s Social Contract&amp;quot;&quot;/&gt;&lt;property id=&quot;20307&quot; value=&quot;275&quot;/&gt;&lt;/object&gt;&lt;object type=&quot;3&quot; unique_id=&quot;10128&quot;&gt;&lt;property id=&quot;20148&quot; value=&quot;5&quot;/&gt;&lt;property id=&quot;20300&quot; value=&quot;Slide 5 - &amp;quot;John Locke&amp;quot;&quot;/&gt;&lt;property id=&quot;20307&quot; value=&quot;278&quot;/&gt;&lt;/object&gt;&lt;object type=&quot;3&quot; unique_id=&quot;10130&quot;&gt;&lt;property id=&quot;20148&quot; value=&quot;5&quot;/&gt;&lt;property id=&quot;20300&quot; value=&quot;Slide 6 - &amp;quot;Locke’s state of nature&amp;quot;&quot;/&gt;&lt;property id=&quot;20307&quot; value=&quot;319&quot;/&gt;&lt;/object&gt;&lt;object type=&quot;3&quot; unique_id=&quot;10131&quot;&gt;&lt;property id=&quot;20148&quot; value=&quot;5&quot;/&gt;&lt;property id=&quot;20300&quot; value=&quot;Slide 7 - &amp;quot;Locke’s Social Contract&amp;quot;&quot;/&gt;&lt;property id=&quot;20307&quot; value=&quot;280&quot;/&gt;&lt;/object&gt;&lt;object type=&quot;3&quot; unique_id=&quot;10132&quot;&gt;&lt;property id=&quot;20148&quot; value=&quot;5&quot;/&gt;&lt;property id=&quot;20300&quot; value=&quot;Slide 8 - &amp;quot;Natural and social rights&amp;quot;&quot;/&gt;&lt;property id=&quot;20307&quot; value=&quot;281&quot;/&gt;&lt;/object&gt;&lt;object type=&quot;3&quot; unique_id=&quot;10145&quot;&gt;&lt;property id=&quot;20148&quot; value=&quot;5&quot;/&gt;&lt;property id=&quot;20300&quot; value=&quot;Slide 9 - &amp;quot;Natural vs. Civil Rights&amp;quot;&quot;/&gt;&lt;property id=&quot;20307&quot; value=&quot;328&quot;/&gt;&lt;/object&gt;&lt;object type=&quot;3&quot; unique_id=&quot;10280&quot;&gt;&lt;property id=&quot;20148&quot; value=&quot;5&quot;/&gt;&lt;property id=&quot;20300&quot; value=&quot;Slide 1 - &amp;quot;Thomas Hobbes vs. John Locke&amp;quot;&quot;/&gt;&lt;property id=&quot;20307&quot; value=&quot;329&quot;/&gt;&lt;/object&gt;&lt;/object&gt;&lt;object type=&quot;8&quot; unique_id=&quot;1018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roject Overview">
  <a:themeElements>
    <a:clrScheme name="Project Overview 5">
      <a:dk1>
        <a:srgbClr val="000000"/>
      </a:dk1>
      <a:lt1>
        <a:srgbClr val="FFFFFF"/>
      </a:lt1>
      <a:dk2>
        <a:srgbClr val="004386"/>
      </a:dk2>
      <a:lt2>
        <a:srgbClr val="CBCBCB"/>
      </a:lt2>
      <a:accent1>
        <a:srgbClr val="00CCFF"/>
      </a:accent1>
      <a:accent2>
        <a:srgbClr val="00FFCC"/>
      </a:accent2>
      <a:accent3>
        <a:srgbClr val="AAB0C3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4">
        <a:dk1>
          <a:srgbClr val="000000"/>
        </a:dk1>
        <a:lt1>
          <a:srgbClr val="FFFFFF"/>
        </a:lt1>
        <a:dk2>
          <a:srgbClr val="0052A4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3CF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5">
        <a:dk1>
          <a:srgbClr val="000000"/>
        </a:dk1>
        <a:lt1>
          <a:srgbClr val="FFFFFF"/>
        </a:lt1>
        <a:dk2>
          <a:srgbClr val="004386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0C3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X:Templates:Presentations:Content:Project Overview</Template>
  <TotalTime>651</TotalTime>
  <Words>686</Words>
  <Application>Microsoft Office PowerPoint</Application>
  <PresentationFormat>On-screen Show (4:3)</PresentationFormat>
  <Paragraphs>106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</vt:lpstr>
      <vt:lpstr>Times New Roman</vt:lpstr>
      <vt:lpstr>Wingdings</vt:lpstr>
      <vt:lpstr>Project Overview</vt:lpstr>
      <vt:lpstr>Scientific Revolution Sparks the Enlightenment  (1700-1800)  </vt:lpstr>
      <vt:lpstr>As a Result</vt:lpstr>
      <vt:lpstr>Questions</vt:lpstr>
      <vt:lpstr>Thomas Hobbes &amp; John Locke</vt:lpstr>
      <vt:lpstr>Thomas Hobbes vs. John Locke</vt:lpstr>
      <vt:lpstr>Social Contract Theory </vt:lpstr>
      <vt:lpstr>Student Polls</vt:lpstr>
      <vt:lpstr>Thomas Hobbes (1588-1679)</vt:lpstr>
      <vt:lpstr>Hobbes’s Social Contract</vt:lpstr>
      <vt:lpstr>John Locke</vt:lpstr>
      <vt:lpstr>Locke’s state of nature</vt:lpstr>
      <vt:lpstr>Locke’s Social Contract</vt:lpstr>
      <vt:lpstr>Natural and social rights</vt:lpstr>
      <vt:lpstr>Natural vs. Civil Rights</vt:lpstr>
    </vt:vector>
  </TitlesOfParts>
  <Company>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Bonevac</dc:creator>
  <cp:lastModifiedBy>Joseph Fabiano1</cp:lastModifiedBy>
  <cp:revision>35</cp:revision>
  <cp:lastPrinted>2015-09-09T20:32:00Z</cp:lastPrinted>
  <dcterms:created xsi:type="dcterms:W3CDTF">2004-08-02T03:46:37Z</dcterms:created>
  <dcterms:modified xsi:type="dcterms:W3CDTF">2016-09-19T18:01:14Z</dcterms:modified>
</cp:coreProperties>
</file>